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9"/>
  </p:notesMasterIdLst>
  <p:sldIdLst>
    <p:sldId id="256" r:id="rId2"/>
    <p:sldId id="259" r:id="rId3"/>
    <p:sldId id="257" r:id="rId4"/>
    <p:sldId id="263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83" autoAdjust="0"/>
  </p:normalViewPr>
  <p:slideViewPr>
    <p:cSldViewPr snapToGrid="0">
      <p:cViewPr varScale="1">
        <p:scale>
          <a:sx n="101" d="100"/>
          <a:sy n="101" d="100"/>
        </p:scale>
        <p:origin x="9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E012D-25CD-42ED-AC55-FF8C63906752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AAB63-A8F0-4427-A7EE-95CE37383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84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doubling times, some measured in minutes; time is an important factor with microbial infections</a:t>
            </a:r>
          </a:p>
          <a:p>
            <a:r>
              <a:rPr lang="en-US" dirty="0"/>
              <a:t>Culturing bacteria for ID methods takes time and so do genetic testing methods</a:t>
            </a:r>
          </a:p>
          <a:p>
            <a:r>
              <a:rPr lang="en-US" dirty="0"/>
              <a:t>Technicians can look at organisms under a microscope and maybe get a broad reading of the microbe type; subjective and variable</a:t>
            </a:r>
          </a:p>
          <a:p>
            <a:r>
              <a:rPr lang="en-US" dirty="0"/>
              <a:t>ID is used to determine precise treatment options; without ID, broad spectrum antibiotics are used, leading to antibiotic resistance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AAB63-A8F0-4427-A7EE-95CE373837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299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doubling times, some measured in minutes; time is an important factor with microbial infections</a:t>
            </a:r>
          </a:p>
          <a:p>
            <a:r>
              <a:rPr lang="en-US" dirty="0"/>
              <a:t>Culturing bacteria for ID methods takes time and so do genetic testing methods</a:t>
            </a:r>
          </a:p>
          <a:p>
            <a:r>
              <a:rPr lang="en-US" dirty="0"/>
              <a:t>Technicians can look at organisms under a microscope and maybe get a broad reading of the microbe type; subjective and variable</a:t>
            </a:r>
          </a:p>
          <a:p>
            <a:r>
              <a:rPr lang="en-US" dirty="0"/>
              <a:t>ID is used to determine precise treatment options; without ID, broad spectrum antibiotics are used, leading to antibiotic resistance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AAB63-A8F0-4427-A7EE-95CE373837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495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Measurements automatic; many similar / correlated, how selected? Better choices (NN)?; skew; optimal features? All</a:t>
            </a:r>
          </a:p>
          <a:p>
            <a:r>
              <a:rPr lang="en-US" dirty="0"/>
              <a:t>Target variable: 10 microorganisms; imbalance (25% / 2%); </a:t>
            </a:r>
            <a:r>
              <a:rPr lang="en-US" dirty="0" err="1"/>
              <a:t>class_weight</a:t>
            </a:r>
            <a:r>
              <a:rPr lang="en-US" dirty="0"/>
              <a:t>=‘balanced’ (modest improvement); sampled/resampled to average number – lowered metrics for all, but using 25% less data; </a:t>
            </a:r>
          </a:p>
          <a:p>
            <a:r>
              <a:rPr lang="en-US" dirty="0"/>
              <a:t>Representative of real-world? Of their class (species)?; diatoms are quite varied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AAB63-A8F0-4427-A7EE-95CE373837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73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Metrics considered: Accuracy, F1-Score, Precision, Recall; all were comparable to Accuracy; hyperparameter tuning using </a:t>
            </a:r>
            <a:r>
              <a:rPr lang="en-US" dirty="0" err="1"/>
              <a:t>GridSearchCV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AAB63-A8F0-4427-A7EE-95CE373837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751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Given the comparable results between RFC and DTC, proceed w/DT because easier to interpret (troubleshooting &amp; further analysis/improvement) and ~10x faster</a:t>
            </a:r>
          </a:p>
          <a:p>
            <a:r>
              <a:rPr lang="en-US" dirty="0"/>
              <a:t>Generate more data; expand to more microbe </a:t>
            </a:r>
            <a:r>
              <a:rPr lang="en-US" dirty="0" err="1"/>
              <a:t>taxons</a:t>
            </a:r>
            <a:r>
              <a:rPr lang="en-US" dirty="0"/>
              <a:t> and try different genera or species within a taxonomy; look for other useful measurements</a:t>
            </a:r>
          </a:p>
          <a:p>
            <a:r>
              <a:rPr lang="en-US" dirty="0"/>
              <a:t>Allow NN to directly extract features useful for classification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AAB63-A8F0-4427-A7EE-95CE373837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91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646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44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82856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1939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93363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0824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3424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17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106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959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98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77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07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181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498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69FCA6-96A6-495F-BA7A-3E9498066E61}" type="datetimeFigureOut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936C6F3-C92A-4F45-9B52-3AA8A43CD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00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satMod val="92000"/>
                <a:lumMod val="120000"/>
              </a:schemeClr>
            </a:gs>
            <a:gs pos="100000">
              <a:schemeClr val="bg1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CE9304C-7D47-49AD-9260-6DBF0A5B9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-393"/>
            <a:ext cx="12188952" cy="68587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utoradiogram on white paper">
            <a:extLst>
              <a:ext uri="{FF2B5EF4-FFF2-40B4-BE49-F238E27FC236}">
                <a16:creationId xmlns:a16="http://schemas.microsoft.com/office/drawing/2014/main" id="{AFC8ECA4-63F8-6BF8-3413-489D6B149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b="25000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176442-3086-2143-668F-2C10A9D69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5C526D"/>
                </a:solidFill>
              </a:rPr>
              <a:t>Bank Marketing Campaign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1C65FD-D629-5EE1-313B-2FB44AA0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>
            <a:normAutofit/>
          </a:bodyPr>
          <a:lstStyle/>
          <a:p>
            <a:r>
              <a:rPr lang="en-US"/>
              <a:t>Humble Attempt to Evaluate Success Factors contributing to Bank product marketing campaigns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DD006-D91C-4989-B39C-EEEA43F86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33">
            <a:extLst>
              <a:ext uri="{FF2B5EF4-FFF2-40B4-BE49-F238E27FC236}">
                <a16:creationId xmlns:a16="http://schemas.microsoft.com/office/drawing/2014/main" id="{35EF7FFE-55CC-444E-A630-F40A5C9C5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1759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5763696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6821"/>
    </mc:Choice>
    <mc:Fallback xmlns="">
      <p:transition spd="slow" advTm="16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FB923A-040E-1E4C-8C21-80FB1703D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b="1" i="0" dirty="0">
                <a:solidFill>
                  <a:srgbClr val="27222C"/>
                </a:solidFill>
                <a:effectLst/>
                <a:latin typeface="EditorBold"/>
              </a:rPr>
              <a:t>The Seven Keys to Marketing Automation</a:t>
            </a:r>
            <a:br>
              <a:rPr lang="en-US" sz="3200" b="1" i="0" dirty="0">
                <a:solidFill>
                  <a:srgbClr val="27222C"/>
                </a:solidFill>
                <a:effectLst/>
                <a:latin typeface="EditorBold"/>
              </a:rPr>
            </a:br>
            <a:endParaRPr lang="en-US" sz="54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C831D31-A41E-999C-5C89-9D6535A094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3837" y="1563624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Strategy</a:t>
            </a:r>
          </a:p>
          <a:p>
            <a:r>
              <a:rPr lang="en-US" sz="2200" dirty="0"/>
              <a:t>Contact or List Management</a:t>
            </a:r>
          </a:p>
          <a:p>
            <a:r>
              <a:rPr lang="en-US" sz="2200" dirty="0"/>
              <a:t>Mapping</a:t>
            </a:r>
          </a:p>
          <a:p>
            <a:r>
              <a:rPr lang="en-US" sz="2200" dirty="0"/>
              <a:t>Channel Connectivity</a:t>
            </a:r>
          </a:p>
          <a:p>
            <a:r>
              <a:rPr lang="en-US" sz="2200" dirty="0"/>
              <a:t>Content Development</a:t>
            </a:r>
          </a:p>
          <a:p>
            <a:r>
              <a:rPr lang="en-US" sz="2200" dirty="0"/>
              <a:t>Software Selection</a:t>
            </a:r>
          </a:p>
          <a:p>
            <a:r>
              <a:rPr lang="en-US" sz="2200" dirty="0"/>
              <a:t>Testing </a:t>
            </a:r>
          </a:p>
          <a:p>
            <a:pPr marL="0"/>
            <a:endParaRPr lang="en-US" sz="22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5D5087F-CCAD-6E28-FEE9-0EA7DB2CB1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CEDDB3E-6A55-897F-F205-D1C4A79BDC3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5753101" y="1416604"/>
            <a:ext cx="5676900" cy="3834054"/>
          </a:xfrm>
        </p:spPr>
      </p:pic>
    </p:spTree>
    <p:extLst>
      <p:ext uri="{BB962C8B-B14F-4D97-AF65-F5344CB8AC3E}">
        <p14:creationId xmlns:p14="http://schemas.microsoft.com/office/powerpoint/2010/main" val="1072970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72"/>
    </mc:Choice>
    <mc:Fallback xmlns="">
      <p:transition spd="slow" advTm="27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D105F-DD9B-769B-8CC1-F913C1F69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4080" y="315844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Why bank marketing necessary?</a:t>
            </a:r>
            <a:endParaRPr lang="en-US" sz="5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B5BB4C-56F5-B03E-3CAF-09649500CB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69355" y="2818440"/>
            <a:ext cx="4243589" cy="3320668"/>
          </a:xfrm>
        </p:spPr>
        <p:txBody>
          <a:bodyPr vert="horz" lIns="91440" tIns="45720" rIns="91440" bIns="45720" rtlCol="0">
            <a:normAutofit fontScale="6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 existence of the bank has little value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without the existence of the customer.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Aim is not only to create and win more and more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customer but also to retain them through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effective customer service.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Appropriate promise to a customer through a range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of services (products) and also to ensure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effective delivery through satisfaction is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important.</a:t>
            </a:r>
          </a:p>
          <a:p>
            <a:endParaRPr lang="en-US" sz="22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08A6B23-335D-3B03-BFE6-A3404D23B8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8A00B59-911A-BB44-BB0D-A2B60B5831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/>
          <a:stretch>
            <a:fillRect/>
          </a:stretch>
        </p:blipFill>
        <p:spPr>
          <a:xfrm>
            <a:off x="942974" y="1076325"/>
            <a:ext cx="5031105" cy="4123357"/>
          </a:xfrm>
        </p:spPr>
      </p:pic>
    </p:spTree>
    <p:extLst>
      <p:ext uri="{BB962C8B-B14F-4D97-AF65-F5344CB8AC3E}">
        <p14:creationId xmlns:p14="http://schemas.microsoft.com/office/powerpoint/2010/main" val="89964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11"/>
    </mc:Choice>
    <mc:Fallback xmlns="">
      <p:transition spd="slow" advTm="60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D105F-DD9B-769B-8CC1-F913C1F69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4080" y="315844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Concept of bank marketing</a:t>
            </a:r>
            <a:endParaRPr lang="en-US" sz="5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B5BB4C-56F5-B03E-3CAF-09649500CB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69355" y="2818440"/>
            <a:ext cx="4243589" cy="3320668"/>
          </a:xfrm>
        </p:spPr>
        <p:txBody>
          <a:bodyPr vert="horz" lIns="91440" tIns="45720" rIns="91440" bIns="45720" rtlCol="0">
            <a:normAutofit fontScale="6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Identifying the most profitable markets now and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future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Assessing the present and future needs of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customers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Setting business development goals and making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plans to meet them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Managing the various services and promoting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them to achieve the plans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Adapting to a changing environment in the market</a:t>
            </a:r>
            <a:b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place.</a:t>
            </a:r>
          </a:p>
          <a:p>
            <a:endParaRPr lang="en-US" sz="22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08A6B23-335D-3B03-BFE6-A3404D23B8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988D6EE-6B01-B378-57FA-6F21FAFBC0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/>
          <a:stretch>
            <a:fillRect/>
          </a:stretch>
        </p:blipFill>
        <p:spPr>
          <a:xfrm>
            <a:off x="1" y="409574"/>
            <a:ext cx="5762624" cy="6543675"/>
          </a:xfrm>
        </p:spPr>
      </p:pic>
    </p:spTree>
    <p:extLst>
      <p:ext uri="{BB962C8B-B14F-4D97-AF65-F5344CB8AC3E}">
        <p14:creationId xmlns:p14="http://schemas.microsoft.com/office/powerpoint/2010/main" val="33103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11"/>
    </mc:Choice>
    <mc:Fallback xmlns="">
      <p:transition spd="slow" advTm="60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77156-CB4D-E77F-329B-902EDAF5B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500" dirty="0"/>
              <a:t>Bank Marketing </a:t>
            </a:r>
            <a:r>
              <a:rPr lang="en-US" sz="3500" dirty="0" err="1"/>
              <a:t>DataSet</a:t>
            </a:r>
            <a:r>
              <a:rPr lang="en-US" sz="3500" dirty="0"/>
              <a:t> from Kaggle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E06FB2-5DC3-EF54-6770-A6FD072D3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r>
              <a:rPr lang="en-US" sz="2200" dirty="0"/>
              <a:t>29 numeric</a:t>
            </a:r>
          </a:p>
          <a:p>
            <a:pPr lvl="1"/>
            <a:r>
              <a:rPr lang="en-US" sz="2200" dirty="0"/>
              <a:t>Feature engineering</a:t>
            </a:r>
          </a:p>
          <a:p>
            <a:pPr lvl="1"/>
            <a:r>
              <a:rPr lang="en-US" sz="2200" dirty="0"/>
              <a:t>Age Converted to Categorical variable</a:t>
            </a:r>
          </a:p>
          <a:p>
            <a:pPr lvl="1"/>
            <a:r>
              <a:rPr lang="en-US" sz="2200" dirty="0"/>
              <a:t>Many skewed distributions</a:t>
            </a:r>
          </a:p>
          <a:p>
            <a:r>
              <a:rPr lang="en-US" sz="2200" dirty="0"/>
              <a:t>Target: Success Numbers or conversion ratio</a:t>
            </a:r>
          </a:p>
          <a:p>
            <a:pPr lvl="1"/>
            <a:r>
              <a:rPr lang="en-US" sz="2200" dirty="0"/>
              <a:t>14 classes</a:t>
            </a:r>
          </a:p>
          <a:p>
            <a:pPr lvl="1"/>
            <a:r>
              <a:rPr lang="en-US" sz="2200" dirty="0"/>
              <a:t>Imbalanced </a:t>
            </a:r>
            <a:r>
              <a:rPr lang="en-US" sz="2200" dirty="0" err="1"/>
              <a:t>DataSet</a:t>
            </a:r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pPr lvl="1"/>
            <a:endParaRPr lang="en-US" sz="22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AC22EAB-0E4C-FDEF-F656-91E710BEA4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102CE75-1177-6AFA-E041-E2AE7AEBAAF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6"/>
          <a:stretch>
            <a:fillRect/>
          </a:stretch>
        </p:blipFill>
        <p:spPr>
          <a:xfrm>
            <a:off x="142875" y="628650"/>
            <a:ext cx="4899935" cy="5875227"/>
          </a:xfrm>
        </p:spPr>
      </p:pic>
    </p:spTree>
    <p:extLst>
      <p:ext uri="{BB962C8B-B14F-4D97-AF65-F5344CB8AC3E}">
        <p14:creationId xmlns:p14="http://schemas.microsoft.com/office/powerpoint/2010/main" val="172945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254"/>
    </mc:Choice>
    <mc:Fallback xmlns="">
      <p:transition spd="slow" advTm="145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84A1B-C7B8-92FE-B752-BFF249704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Baseline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77C02-ACF2-006F-0C85-FC6A831639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dirty="0"/>
              <a:t>Best algorithms:</a:t>
            </a:r>
          </a:p>
          <a:p>
            <a:pPr lvl="1"/>
            <a:r>
              <a:rPr lang="en-US" sz="1700" dirty="0" err="1"/>
              <a:t>RandomForestClassifier</a:t>
            </a:r>
            <a:r>
              <a:rPr lang="en-US" sz="1700" dirty="0"/>
              <a:t> </a:t>
            </a:r>
          </a:p>
          <a:p>
            <a:pPr lvl="1"/>
            <a:r>
              <a:rPr lang="en-US" sz="1700" dirty="0" err="1"/>
              <a:t>DecisionTreeClassifier</a:t>
            </a:r>
            <a:endParaRPr lang="en-US" sz="1700" dirty="0"/>
          </a:p>
          <a:p>
            <a:pPr lvl="1"/>
            <a:r>
              <a:rPr lang="en-US" sz="1700" dirty="0" err="1"/>
              <a:t>GradientBoostingClassifier</a:t>
            </a:r>
            <a:endParaRPr lang="en-US" sz="1700" dirty="0"/>
          </a:p>
          <a:p>
            <a:r>
              <a:rPr lang="en-US" sz="1700" dirty="0"/>
              <a:t>Worst algorithms:</a:t>
            </a:r>
          </a:p>
          <a:p>
            <a:pPr lvl="1"/>
            <a:r>
              <a:rPr lang="en-US" sz="1700" dirty="0"/>
              <a:t>Linear Regression</a:t>
            </a:r>
          </a:p>
          <a:p>
            <a:pPr lvl="1"/>
            <a:r>
              <a:rPr lang="en-US" sz="1700" dirty="0" err="1"/>
              <a:t>AdaBoostClassifier</a:t>
            </a:r>
            <a:endParaRPr lang="en-US" sz="1700" dirty="0"/>
          </a:p>
          <a:p>
            <a:endParaRPr lang="en-US" sz="1700" dirty="0"/>
          </a:p>
        </p:txBody>
      </p:sp>
      <p:pic>
        <p:nvPicPr>
          <p:cNvPr id="10" name="Content Placeholder 9" descr="Colorful balls displayed in a symmetric arrangement">
            <a:extLst>
              <a:ext uri="{FF2B5EF4-FFF2-40B4-BE49-F238E27FC236}">
                <a16:creationId xmlns:a16="http://schemas.microsoft.com/office/drawing/2014/main" id="{BF179770-663D-93A9-BDF7-35C5A93A154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8" r="21967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B144920-7D90-CAC3-599D-C05C94861B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33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53"/>
    </mc:Choice>
    <mc:Fallback xmlns="">
      <p:transition spd="slow" advTm="43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5E2A2-C7C3-FD67-DB95-DE86A563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9262" y="71254"/>
            <a:ext cx="6251110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Conclusion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6567434-61A6-C3BF-F97D-692C0D6FF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0757" y="2133600"/>
            <a:ext cx="6251110" cy="34838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Test the accuracy of the models with various techniques learnt through the semesters and predict the success of Bank marketing campaign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This prototype model analysis will help banks to manage the personal records of the customer’s and also enable faster decision making in promoting and campaigning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various banking products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FD4AC24-4253-4AD8-0DEF-E5B78978C1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C8DD06-F9CF-6116-40F2-8CEE453479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451" y="66675"/>
            <a:ext cx="5505450" cy="679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80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88"/>
    </mc:Choice>
    <mc:Fallback xmlns="">
      <p:transition spd="slow" advTm="55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1263</TotalTime>
  <Words>570</Words>
  <Application>Microsoft Office PowerPoint</Application>
  <PresentationFormat>Widescreen</PresentationFormat>
  <Paragraphs>60</Paragraphs>
  <Slides>7</Slides>
  <Notes>5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Century Gothic</vt:lpstr>
      <vt:lpstr>EditorBold</vt:lpstr>
      <vt:lpstr>Times New Roman</vt:lpstr>
      <vt:lpstr>Wingdings 3</vt:lpstr>
      <vt:lpstr>Wisp</vt:lpstr>
      <vt:lpstr>Bank Marketing Campaign</vt:lpstr>
      <vt:lpstr>The Seven Keys to Marketing Automation </vt:lpstr>
      <vt:lpstr>Why bank marketing necessary?</vt:lpstr>
      <vt:lpstr>Concept of bank marketing</vt:lpstr>
      <vt:lpstr>Bank Marketing DataSet from Kaggle</vt:lpstr>
      <vt:lpstr>Baseline Algorithms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Rapid Microbe Identification</dc:title>
  <dc:creator>Scott Breitbach</dc:creator>
  <cp:lastModifiedBy>srirenganathan sankar</cp:lastModifiedBy>
  <cp:revision>8</cp:revision>
  <dcterms:created xsi:type="dcterms:W3CDTF">2022-06-29T23:12:41Z</dcterms:created>
  <dcterms:modified xsi:type="dcterms:W3CDTF">2022-07-13T04:13:29Z</dcterms:modified>
</cp:coreProperties>
</file>

<file path=docProps/thumbnail.jpeg>
</file>